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34"/>
    <a:srgbClr val="011750"/>
    <a:srgbClr val="4C4C4C"/>
    <a:srgbClr val="714194"/>
    <a:srgbClr val="70B1A9"/>
    <a:srgbClr val="CC2E78"/>
    <a:srgbClr val="88BCE6"/>
    <a:srgbClr val="B2D3EF"/>
    <a:srgbClr val="63160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82" d="100"/>
          <a:sy n="82" d="100"/>
        </p:scale>
        <p:origin x="6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9B02EC-33F0-4474-B524-303D80EF5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A5503C-8BEE-42DB-9171-7ABC26BA1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7E1E8A-FC5B-48E9-A32A-83A0BB3C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35AA6A-F457-4055-AA84-E4FFF48F5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BAD7C5-73D8-4EBF-B002-7F2DF9DD0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275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0E35A3-D580-4928-8FE4-64358BDE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10B8F5-3014-4E8C-9DE9-E1A9F47BB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862EA4-D625-42E1-80D4-9F248D9CF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0428F8-B358-408F-AC59-5D850E32D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4C885C-80B9-412B-8143-597F60E8F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534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D3C03D-02D3-45EB-AEC3-5B74A379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A4E94C3-66F2-4D1F-969B-40407020F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1EB57B-0A18-43E7-A482-479471E64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8E70EF5-3DFA-4B69-B9EB-7E2812C0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8854A9-323A-4E17-8D60-3D654540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231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69E6FD-D97C-40ED-B9EF-3F98A7A3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DE95C7-42D1-458E-99A4-E0212D7B3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4CF0640-357F-407A-9D25-8E22CF4A8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182218D-CC4D-4997-8B58-A439BC59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49B92E3-AFDF-49A7-9BE2-8DBFF8FA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F0613E-9229-405B-88A6-A6E112C5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4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F7BB6E-B96B-437A-A521-0676A9E2F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8DA184-0DB4-4739-AC42-F176F9C5F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EF22528-2180-484D-905F-82243AA16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91F023B-B153-4B98-8EA6-AC6F75BE3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1CCA5BD-BE8F-487D-8E6C-8D594802E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A8D52FF-EE78-4F19-8E02-FBF250B81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3D6ADBC-C997-49F6-924C-A1AA9B99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F00CBDB-4AF6-47ED-A8A6-897A01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549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883DEC-360C-426C-823E-4CEF4EE73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2483F01-ED1A-4845-ACAB-9717AF1E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18EA377-C25B-4E58-9ACA-81AC83270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7B8EE54-2BA1-40F5-8CAB-68BA1AAD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9899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721EEC5-FCED-4729-8038-52180A3CF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B2E323C-51E6-4058-813F-BB52755D6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C6C794C-B74D-4E86-9479-54E86A66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99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B5D410-F963-40AA-8019-3DEBBF6B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0211CD-BBCF-4AB3-B236-7800A03B5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7F59094-E4A5-46AB-A6B2-E12CCC9C2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B9C46E8-D255-4C4D-A7D5-96DA8B900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FB9CED-A339-4680-9570-093C6F1E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3D36BFA-2EAB-4A17-A914-4116DCE3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347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0D7427-B727-4E00-B0AF-932E7847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30072D2-D0C9-45FB-9F91-CD1D8701D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34E6871-CEFA-4DAD-83BA-7546CCCD6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3F2CB3F-69D3-4AD9-A0B3-26EC7D078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114F8E-BEBF-4ECD-A63C-16386EFD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C008735-3B5C-4264-BEA4-45655CDF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8005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6FF51B-459C-4340-A5D0-FF401D5D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E4A93F9-83C2-440E-A301-A552A2B0B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65FDB6-A88F-4E9F-8632-79E2A1C9B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E36AF5-9603-4FD1-95CB-B8E50A580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71B282-4353-41A7-9DA1-856095EE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00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FE52181-62AC-4287-97BD-2FC1FE6D9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40210FB-0159-4BFC-86E1-11CAE4B48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8F5859-A469-42C1-ADD4-80A7101D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C27436-CDB4-48C3-AC7B-D67B6E6B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CE36D6-B53F-461A-9AC3-CF5509EFE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735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627B8F2-801D-4E34-8A35-8B8FACE50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BEBDB96-C187-4E2D-9C79-8574AA159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6F87218-F5BA-4968-8CEF-5740ECA3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65DA9-2158-4868-BE93-DC3D73F2F994}" type="datetimeFigureOut">
              <a:rPr lang="pl-PL" smtClean="0"/>
              <a:pPr/>
              <a:t>03.08.2023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E8AAE5-7CF4-4765-84C1-0EF048B95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25D03F-CEE9-4E4E-A49C-9F8C3F3F4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2DCFB-9E70-49BF-B59B-FA0A47D300A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14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1QxeQ5f7D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Obraz 106">
            <a:extLst>
              <a:ext uri="{FF2B5EF4-FFF2-40B4-BE49-F238E27FC236}">
                <a16:creationId xmlns:a16="http://schemas.microsoft.com/office/drawing/2014/main" id="{109C5672-E5F9-41E5-A11B-1BA13EFC2A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3260687" y="869349"/>
            <a:ext cx="5658558" cy="409150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B849E8E-99DA-4CAA-A5F1-4CF03A132CAD}"/>
              </a:ext>
            </a:extLst>
          </p:cNvPr>
          <p:cNvSpPr/>
          <p:nvPr/>
        </p:nvSpPr>
        <p:spPr>
          <a:xfrm>
            <a:off x="0" y="-1"/>
            <a:ext cx="489265" cy="6849669"/>
          </a:xfrm>
          <a:custGeom>
            <a:avLst/>
            <a:gdLst/>
            <a:ahLst/>
            <a:cxnLst/>
            <a:rect l="l" t="t" r="r" b="b"/>
            <a:pathLst>
              <a:path w="540004" h="7560005">
                <a:moveTo>
                  <a:pt x="0" y="7560005"/>
                </a:moveTo>
                <a:lnTo>
                  <a:pt x="540004" y="7560005"/>
                </a:lnTo>
                <a:lnTo>
                  <a:pt x="540004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642F6326-280D-49CB-8299-A872975FECCF}"/>
              </a:ext>
            </a:extLst>
          </p:cNvPr>
          <p:cNvSpPr txBox="1"/>
          <p:nvPr/>
        </p:nvSpPr>
        <p:spPr>
          <a:xfrm>
            <a:off x="104769" y="2464022"/>
            <a:ext cx="333695" cy="3908073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1506"/>
            <a:r>
              <a:rPr lang="pl-PL" sz="1993" b="1" dirty="0">
                <a:solidFill>
                  <a:schemeClr val="bg1"/>
                </a:solidFill>
                <a:latin typeface="Rajdhani"/>
                <a:cs typeface="Rajdhani"/>
              </a:rPr>
              <a:t>DEDYKOWANI TRENERZY</a:t>
            </a:r>
            <a:endParaRPr sz="1993" dirty="0">
              <a:solidFill>
                <a:schemeClr val="bg1"/>
              </a:solidFill>
              <a:latin typeface="Rajdhani"/>
              <a:cs typeface="Rajdhan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FA5BD7D-1A5C-4880-84D2-0D1995CF46FA}"/>
              </a:ext>
            </a:extLst>
          </p:cNvPr>
          <p:cNvSpPr/>
          <p:nvPr/>
        </p:nvSpPr>
        <p:spPr>
          <a:xfrm>
            <a:off x="141618" y="113830"/>
            <a:ext cx="67605" cy="37842"/>
          </a:xfrm>
          <a:custGeom>
            <a:avLst/>
            <a:gdLst/>
            <a:ahLst/>
            <a:cxnLst/>
            <a:rect l="l" t="t" r="r" b="b"/>
            <a:pathLst>
              <a:path w="74616" h="41766">
                <a:moveTo>
                  <a:pt x="25163" y="41766"/>
                </a:moveTo>
                <a:lnTo>
                  <a:pt x="0" y="41766"/>
                </a:lnTo>
                <a:lnTo>
                  <a:pt x="0" y="0"/>
                </a:lnTo>
                <a:lnTo>
                  <a:pt x="46565" y="185"/>
                </a:lnTo>
                <a:lnTo>
                  <a:pt x="74616" y="14631"/>
                </a:lnTo>
                <a:lnTo>
                  <a:pt x="74616" y="26303"/>
                </a:lnTo>
                <a:lnTo>
                  <a:pt x="72690" y="31070"/>
                </a:lnTo>
                <a:lnTo>
                  <a:pt x="68849" y="34531"/>
                </a:lnTo>
                <a:lnTo>
                  <a:pt x="65355" y="37982"/>
                </a:lnTo>
                <a:lnTo>
                  <a:pt x="60111" y="40122"/>
                </a:lnTo>
                <a:lnTo>
                  <a:pt x="53122" y="41104"/>
                </a:lnTo>
                <a:lnTo>
                  <a:pt x="51751" y="41232"/>
                </a:lnTo>
                <a:lnTo>
                  <a:pt x="41435" y="41648"/>
                </a:lnTo>
                <a:lnTo>
                  <a:pt x="25163" y="41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FA7CCAB-ADC0-42C5-9BF1-4121863FEDA7}"/>
              </a:ext>
            </a:extLst>
          </p:cNvPr>
          <p:cNvSpPr/>
          <p:nvPr/>
        </p:nvSpPr>
        <p:spPr>
          <a:xfrm>
            <a:off x="141618" y="178637"/>
            <a:ext cx="73777" cy="43803"/>
          </a:xfrm>
          <a:custGeom>
            <a:avLst/>
            <a:gdLst/>
            <a:ahLst/>
            <a:cxnLst/>
            <a:rect l="l" t="t" r="r" b="b"/>
            <a:pathLst>
              <a:path w="81428" h="48345">
                <a:moveTo>
                  <a:pt x="35472" y="48345"/>
                </a:moveTo>
                <a:lnTo>
                  <a:pt x="0" y="48345"/>
                </a:lnTo>
                <a:lnTo>
                  <a:pt x="0" y="0"/>
                </a:lnTo>
                <a:lnTo>
                  <a:pt x="43635" y="198"/>
                </a:lnTo>
                <a:lnTo>
                  <a:pt x="80029" y="14467"/>
                </a:lnTo>
                <a:lnTo>
                  <a:pt x="81428" y="19075"/>
                </a:lnTo>
                <a:lnTo>
                  <a:pt x="81428" y="31406"/>
                </a:lnTo>
                <a:lnTo>
                  <a:pt x="79682" y="36503"/>
                </a:lnTo>
                <a:lnTo>
                  <a:pt x="76184" y="39955"/>
                </a:lnTo>
                <a:lnTo>
                  <a:pt x="72343" y="43905"/>
                </a:lnTo>
                <a:lnTo>
                  <a:pt x="67627" y="46370"/>
                </a:lnTo>
                <a:lnTo>
                  <a:pt x="62032" y="47191"/>
                </a:lnTo>
                <a:lnTo>
                  <a:pt x="61378" y="47298"/>
                </a:lnTo>
                <a:lnTo>
                  <a:pt x="51303" y="48101"/>
                </a:lnTo>
                <a:lnTo>
                  <a:pt x="35472" y="48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353898C6-51AC-4F61-BE90-73DE1DB42E50}"/>
              </a:ext>
            </a:extLst>
          </p:cNvPr>
          <p:cNvSpPr/>
          <p:nvPr/>
        </p:nvSpPr>
        <p:spPr>
          <a:xfrm>
            <a:off x="109800" y="89691"/>
            <a:ext cx="285770" cy="230057"/>
          </a:xfrm>
          <a:custGeom>
            <a:avLst/>
            <a:gdLst/>
            <a:ahLst/>
            <a:cxnLst/>
            <a:rect l="l" t="t" r="r" b="b"/>
            <a:pathLst>
              <a:path w="315405" h="253915">
                <a:moveTo>
                  <a:pt x="236441" y="253915"/>
                </a:moveTo>
                <a:lnTo>
                  <a:pt x="0" y="253915"/>
                </a:lnTo>
                <a:lnTo>
                  <a:pt x="0" y="176604"/>
                </a:lnTo>
                <a:lnTo>
                  <a:pt x="78227" y="176512"/>
                </a:lnTo>
                <a:lnTo>
                  <a:pt x="91243" y="176211"/>
                </a:lnTo>
                <a:lnTo>
                  <a:pt x="137178" y="164490"/>
                </a:lnTo>
                <a:lnTo>
                  <a:pt x="155884" y="116800"/>
                </a:lnTo>
                <a:lnTo>
                  <a:pt x="151897" y="105515"/>
                </a:lnTo>
                <a:lnTo>
                  <a:pt x="143290" y="93224"/>
                </a:lnTo>
                <a:lnTo>
                  <a:pt x="133136" y="86007"/>
                </a:lnTo>
                <a:lnTo>
                  <a:pt x="120395" y="81066"/>
                </a:lnTo>
                <a:lnTo>
                  <a:pt x="128776" y="77616"/>
                </a:lnTo>
                <a:lnTo>
                  <a:pt x="135245" y="72186"/>
                </a:lnTo>
                <a:lnTo>
                  <a:pt x="139785" y="65117"/>
                </a:lnTo>
                <a:lnTo>
                  <a:pt x="144678" y="58379"/>
                </a:lnTo>
                <a:lnTo>
                  <a:pt x="147127" y="50647"/>
                </a:lnTo>
                <a:lnTo>
                  <a:pt x="147127" y="34204"/>
                </a:lnTo>
                <a:lnTo>
                  <a:pt x="126681" y="5920"/>
                </a:lnTo>
                <a:lnTo>
                  <a:pt x="122715" y="3318"/>
                </a:lnTo>
                <a:lnTo>
                  <a:pt x="118328" y="1356"/>
                </a:lnTo>
                <a:lnTo>
                  <a:pt x="113533" y="0"/>
                </a:lnTo>
                <a:lnTo>
                  <a:pt x="315405" y="0"/>
                </a:lnTo>
                <a:lnTo>
                  <a:pt x="315405" y="77054"/>
                </a:lnTo>
                <a:lnTo>
                  <a:pt x="249526" y="77054"/>
                </a:lnTo>
                <a:lnTo>
                  <a:pt x="237041" y="78103"/>
                </a:lnTo>
                <a:lnTo>
                  <a:pt x="191408" y="97217"/>
                </a:lnTo>
                <a:lnTo>
                  <a:pt x="160620" y="140669"/>
                </a:lnTo>
                <a:lnTo>
                  <a:pt x="156897" y="166007"/>
                </a:lnTo>
                <a:lnTo>
                  <a:pt x="156924" y="168865"/>
                </a:lnTo>
                <a:lnTo>
                  <a:pt x="165918" y="206102"/>
                </a:lnTo>
                <a:lnTo>
                  <a:pt x="191272" y="236213"/>
                </a:lnTo>
                <a:lnTo>
                  <a:pt x="228507" y="252849"/>
                </a:lnTo>
                <a:lnTo>
                  <a:pt x="236441" y="253915"/>
                </a:lnTo>
                <a:close/>
              </a:path>
              <a:path w="315405" h="253915">
                <a:moveTo>
                  <a:pt x="315405" y="122001"/>
                </a:moveTo>
                <a:lnTo>
                  <a:pt x="288830" y="122001"/>
                </a:lnTo>
                <a:lnTo>
                  <a:pt x="288833" y="81703"/>
                </a:lnTo>
                <a:lnTo>
                  <a:pt x="281816" y="79677"/>
                </a:lnTo>
                <a:lnTo>
                  <a:pt x="274925" y="78580"/>
                </a:lnTo>
                <a:lnTo>
                  <a:pt x="263976" y="77410"/>
                </a:lnTo>
                <a:lnTo>
                  <a:pt x="249526" y="77054"/>
                </a:lnTo>
                <a:lnTo>
                  <a:pt x="315405" y="77054"/>
                </a:lnTo>
                <a:lnTo>
                  <a:pt x="315405" y="122001"/>
                </a:lnTo>
                <a:close/>
              </a:path>
              <a:path w="315405" h="253915">
                <a:moveTo>
                  <a:pt x="254343" y="220833"/>
                </a:moveTo>
                <a:lnTo>
                  <a:pt x="246156" y="220833"/>
                </a:lnTo>
                <a:lnTo>
                  <a:pt x="238710" y="219479"/>
                </a:lnTo>
                <a:lnTo>
                  <a:pt x="205707" y="194592"/>
                </a:lnTo>
                <a:lnTo>
                  <a:pt x="198959" y="174017"/>
                </a:lnTo>
                <a:lnTo>
                  <a:pt x="198959" y="158247"/>
                </a:lnTo>
                <a:lnTo>
                  <a:pt x="219031" y="122970"/>
                </a:lnTo>
                <a:lnTo>
                  <a:pt x="244154" y="111920"/>
                </a:lnTo>
                <a:lnTo>
                  <a:pt x="256695" y="111920"/>
                </a:lnTo>
                <a:lnTo>
                  <a:pt x="288830" y="122001"/>
                </a:lnTo>
                <a:lnTo>
                  <a:pt x="315405" y="122001"/>
                </a:lnTo>
                <a:lnTo>
                  <a:pt x="315405" y="152978"/>
                </a:lnTo>
                <a:lnTo>
                  <a:pt x="251734" y="152978"/>
                </a:lnTo>
                <a:lnTo>
                  <a:pt x="251734" y="185677"/>
                </a:lnTo>
                <a:lnTo>
                  <a:pt x="292227" y="185677"/>
                </a:lnTo>
                <a:lnTo>
                  <a:pt x="291290" y="211051"/>
                </a:lnTo>
                <a:lnTo>
                  <a:pt x="280448" y="216485"/>
                </a:lnTo>
                <a:lnTo>
                  <a:pt x="268132" y="219746"/>
                </a:lnTo>
                <a:lnTo>
                  <a:pt x="254343" y="220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3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90" name="Grupa 89">
            <a:extLst>
              <a:ext uri="{FF2B5EF4-FFF2-40B4-BE49-F238E27FC236}">
                <a16:creationId xmlns:a16="http://schemas.microsoft.com/office/drawing/2014/main" id="{BBCE7540-A33E-4F92-A1FB-3AFABD5A3FFF}"/>
              </a:ext>
            </a:extLst>
          </p:cNvPr>
          <p:cNvGrpSpPr/>
          <p:nvPr/>
        </p:nvGrpSpPr>
        <p:grpSpPr>
          <a:xfrm>
            <a:off x="0" y="6540171"/>
            <a:ext cx="12192000" cy="317829"/>
            <a:chOff x="0" y="7305574"/>
            <a:chExt cx="13427962" cy="254429"/>
          </a:xfrm>
        </p:grpSpPr>
        <p:sp>
          <p:nvSpPr>
            <p:cNvPr id="91" name="object 7">
              <a:extLst>
                <a:ext uri="{FF2B5EF4-FFF2-40B4-BE49-F238E27FC236}">
                  <a16:creationId xmlns:a16="http://schemas.microsoft.com/office/drawing/2014/main" id="{B2731EDD-1133-4814-8E35-F12E10EA3028}"/>
                </a:ext>
              </a:extLst>
            </p:cNvPr>
            <p:cNvSpPr/>
            <p:nvPr/>
          </p:nvSpPr>
          <p:spPr>
            <a:xfrm>
              <a:off x="0" y="7305574"/>
              <a:ext cx="2257196" cy="254429"/>
            </a:xfrm>
            <a:custGeom>
              <a:avLst/>
              <a:gdLst/>
              <a:ahLst/>
              <a:cxnLst/>
              <a:rect l="l" t="t" r="r" b="b"/>
              <a:pathLst>
                <a:path w="2257196" h="359994">
                  <a:moveTo>
                    <a:pt x="0" y="359994"/>
                  </a:moveTo>
                  <a:lnTo>
                    <a:pt x="2257196" y="359994"/>
                  </a:lnTo>
                  <a:lnTo>
                    <a:pt x="2257196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E51817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2" name="object 8">
              <a:extLst>
                <a:ext uri="{FF2B5EF4-FFF2-40B4-BE49-F238E27FC236}">
                  <a16:creationId xmlns:a16="http://schemas.microsoft.com/office/drawing/2014/main" id="{10D64B09-A508-45F7-8321-4BF4853BD2F1}"/>
                </a:ext>
              </a:extLst>
            </p:cNvPr>
            <p:cNvSpPr/>
            <p:nvPr/>
          </p:nvSpPr>
          <p:spPr>
            <a:xfrm>
              <a:off x="2257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3" name="object 9">
              <a:extLst>
                <a:ext uri="{FF2B5EF4-FFF2-40B4-BE49-F238E27FC236}">
                  <a16:creationId xmlns:a16="http://schemas.microsoft.com/office/drawing/2014/main" id="{3FC592F6-396C-43D0-B2F9-B6E889B9475D}"/>
                </a:ext>
              </a:extLst>
            </p:cNvPr>
            <p:cNvSpPr/>
            <p:nvPr/>
          </p:nvSpPr>
          <p:spPr>
            <a:xfrm>
              <a:off x="4489196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00935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4" name="object 10">
              <a:extLst>
                <a:ext uri="{FF2B5EF4-FFF2-40B4-BE49-F238E27FC236}">
                  <a16:creationId xmlns:a16="http://schemas.microsoft.com/office/drawing/2014/main" id="{19892ED1-B3A7-47AC-BFCB-B08F66B24CA2}"/>
                </a:ext>
              </a:extLst>
            </p:cNvPr>
            <p:cNvSpPr/>
            <p:nvPr/>
          </p:nvSpPr>
          <p:spPr>
            <a:xfrm>
              <a:off x="6721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65378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5" name="object 11">
              <a:extLst>
                <a:ext uri="{FF2B5EF4-FFF2-40B4-BE49-F238E27FC236}">
                  <a16:creationId xmlns:a16="http://schemas.microsoft.com/office/drawing/2014/main" id="{18D9C51A-E44F-4680-A40C-C6E5C4A96D3F}"/>
                </a:ext>
              </a:extLst>
            </p:cNvPr>
            <p:cNvSpPr/>
            <p:nvPr/>
          </p:nvSpPr>
          <p:spPr>
            <a:xfrm>
              <a:off x="8953195" y="7305574"/>
              <a:ext cx="2231999" cy="254429"/>
            </a:xfrm>
            <a:custGeom>
              <a:avLst/>
              <a:gdLst/>
              <a:ahLst/>
              <a:cxnLst/>
              <a:rect l="l" t="t" r="r" b="b"/>
              <a:pathLst>
                <a:path w="2231999" h="359994">
                  <a:moveTo>
                    <a:pt x="0" y="359994"/>
                  </a:moveTo>
                  <a:lnTo>
                    <a:pt x="2231999" y="359994"/>
                  </a:lnTo>
                  <a:lnTo>
                    <a:pt x="2231999" y="0"/>
                  </a:lnTo>
                  <a:lnTo>
                    <a:pt x="0" y="0"/>
                  </a:lnTo>
                  <a:lnTo>
                    <a:pt x="0" y="359994"/>
                  </a:lnTo>
                  <a:close/>
                </a:path>
              </a:pathLst>
            </a:custGeom>
            <a:solidFill>
              <a:srgbClr val="A33D8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  <p:sp>
          <p:nvSpPr>
            <p:cNvPr id="96" name="object 12">
              <a:extLst>
                <a:ext uri="{FF2B5EF4-FFF2-40B4-BE49-F238E27FC236}">
                  <a16:creationId xmlns:a16="http://schemas.microsoft.com/office/drawing/2014/main" id="{82DF6041-5E6B-43EF-BCCF-7624D8D8C9E3}"/>
                </a:ext>
              </a:extLst>
            </p:cNvPr>
            <p:cNvSpPr/>
            <p:nvPr/>
          </p:nvSpPr>
          <p:spPr>
            <a:xfrm>
              <a:off x="11185207" y="7305574"/>
              <a:ext cx="2242755" cy="254429"/>
            </a:xfrm>
            <a:custGeom>
              <a:avLst/>
              <a:gdLst/>
              <a:ahLst/>
              <a:cxnLst/>
              <a:rect l="l" t="t" r="r" b="b"/>
              <a:pathLst>
                <a:path w="2242755" h="359994">
                  <a:moveTo>
                    <a:pt x="0" y="359994"/>
                  </a:moveTo>
                  <a:lnTo>
                    <a:pt x="2242755" y="359994"/>
                  </a:lnTo>
                  <a:lnTo>
                    <a:pt x="2242794" y="0"/>
                  </a:lnTo>
                  <a:lnTo>
                    <a:pt x="0" y="0"/>
                  </a:lnTo>
                  <a:lnTo>
                    <a:pt x="0" y="359994"/>
                  </a:lnTo>
                </a:path>
              </a:pathLst>
            </a:custGeom>
            <a:solidFill>
              <a:srgbClr val="2889C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31"/>
            </a:p>
          </p:txBody>
        </p:sp>
      </p:grpSp>
      <p:sp>
        <p:nvSpPr>
          <p:cNvPr id="99" name="pole tekstowe 98">
            <a:extLst>
              <a:ext uri="{FF2B5EF4-FFF2-40B4-BE49-F238E27FC236}">
                <a16:creationId xmlns:a16="http://schemas.microsoft.com/office/drawing/2014/main" id="{25FFAE87-193C-4962-A708-5B1B5D696253}"/>
              </a:ext>
            </a:extLst>
          </p:cNvPr>
          <p:cNvSpPr txBox="1"/>
          <p:nvPr/>
        </p:nvSpPr>
        <p:spPr>
          <a:xfrm>
            <a:off x="1521019" y="360940"/>
            <a:ext cx="4172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solidFill>
                  <a:srgbClr val="011750"/>
                </a:solidFill>
                <a:latin typeface="+mj-lt"/>
              </a:rPr>
              <a:t>BARTOSZ RUSEK</a:t>
            </a:r>
          </a:p>
        </p:txBody>
      </p: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B119661E-0A65-434C-A695-AD46DEAED6D5}"/>
              </a:ext>
            </a:extLst>
          </p:cNvPr>
          <p:cNvCxnSpPr/>
          <p:nvPr/>
        </p:nvCxnSpPr>
        <p:spPr>
          <a:xfrm>
            <a:off x="1521021" y="884160"/>
            <a:ext cx="41726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Prostokąt 100">
            <a:extLst>
              <a:ext uri="{FF2B5EF4-FFF2-40B4-BE49-F238E27FC236}">
                <a16:creationId xmlns:a16="http://schemas.microsoft.com/office/drawing/2014/main" id="{E4BCB6E7-097B-4670-A335-4E7EFE5EED27}"/>
              </a:ext>
            </a:extLst>
          </p:cNvPr>
          <p:cNvSpPr/>
          <p:nvPr/>
        </p:nvSpPr>
        <p:spPr>
          <a:xfrm>
            <a:off x="931735" y="1647097"/>
            <a:ext cx="2343936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WYKSZTAŁCENIE I CERTYFIKATY</a:t>
            </a:r>
          </a:p>
        </p:txBody>
      </p:sp>
      <p:sp>
        <p:nvSpPr>
          <p:cNvPr id="102" name="Prostokąt 101">
            <a:extLst>
              <a:ext uri="{FF2B5EF4-FFF2-40B4-BE49-F238E27FC236}">
                <a16:creationId xmlns:a16="http://schemas.microsoft.com/office/drawing/2014/main" id="{9AEB24E9-2AD5-441F-9F43-6B8B3A1696A8}"/>
              </a:ext>
            </a:extLst>
          </p:cNvPr>
          <p:cNvSpPr/>
          <p:nvPr/>
        </p:nvSpPr>
        <p:spPr>
          <a:xfrm>
            <a:off x="8390475" y="837682"/>
            <a:ext cx="1392653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SPECJALIZACJA</a:t>
            </a:r>
          </a:p>
        </p:txBody>
      </p: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CE82D23A-3F9D-4420-8673-6AC58FBE5F6F}"/>
              </a:ext>
            </a:extLst>
          </p:cNvPr>
          <p:cNvSpPr/>
          <p:nvPr/>
        </p:nvSpPr>
        <p:spPr>
          <a:xfrm>
            <a:off x="8848434" y="2859912"/>
            <a:ext cx="1392653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GŁÓWNI</a:t>
            </a:r>
            <a:r>
              <a:rPr kumimoji="0" lang="pl-PL" sz="10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KLIENCI</a:t>
            </a:r>
            <a:endParaRPr kumimoji="0" lang="pl-PL" sz="1000" b="1" i="0" u="none" strike="noStrike" kern="1200" cap="none" spc="8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Prostokąt 103">
            <a:extLst>
              <a:ext uri="{FF2B5EF4-FFF2-40B4-BE49-F238E27FC236}">
                <a16:creationId xmlns:a16="http://schemas.microsoft.com/office/drawing/2014/main" id="{B1AE6C52-EDFF-4856-B83D-5572B2CD00D8}"/>
              </a:ext>
            </a:extLst>
          </p:cNvPr>
          <p:cNvSpPr/>
          <p:nvPr/>
        </p:nvSpPr>
        <p:spPr>
          <a:xfrm>
            <a:off x="2963266" y="4235122"/>
            <a:ext cx="1288111" cy="251625"/>
          </a:xfrm>
          <a:prstGeom prst="rect">
            <a:avLst/>
          </a:prstGeom>
          <a:solidFill>
            <a:srgbClr val="631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DOŚWIADCZENIE</a:t>
            </a:r>
          </a:p>
        </p:txBody>
      </p:sp>
      <p:sp>
        <p:nvSpPr>
          <p:cNvPr id="105" name="Prostokąt 104">
            <a:extLst>
              <a:ext uri="{FF2B5EF4-FFF2-40B4-BE49-F238E27FC236}">
                <a16:creationId xmlns:a16="http://schemas.microsoft.com/office/drawing/2014/main" id="{B335312D-1FC4-4AED-A262-84A9D2B05C05}"/>
              </a:ext>
            </a:extLst>
          </p:cNvPr>
          <p:cNvSpPr/>
          <p:nvPr/>
        </p:nvSpPr>
        <p:spPr>
          <a:xfrm>
            <a:off x="1224919" y="884160"/>
            <a:ext cx="4859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8446">
              <a:defRPr/>
            </a:pPr>
            <a:r>
              <a:rPr lang="pl-PL" sz="1000" b="1" spc="46" dirty="0">
                <a:solidFill>
                  <a:prstClr val="black">
                    <a:lumMod val="50000"/>
                    <a:lumOff val="50000"/>
                  </a:prstClr>
                </a:solidFill>
              </a:rPr>
              <a:t>EKSPERT W ZAKRESIE ZARZĄDZANIA I SPRZEDAŻY</a:t>
            </a:r>
          </a:p>
          <a:p>
            <a:pPr algn="ctr" defTabSz="828446">
              <a:defRPr/>
            </a:pPr>
            <a:r>
              <a:rPr lang="pl-PL" sz="1000" b="1" spc="46" dirty="0">
                <a:solidFill>
                  <a:prstClr val="black">
                    <a:lumMod val="50000"/>
                    <a:lumOff val="50000"/>
                  </a:prstClr>
                </a:solidFill>
              </a:rPr>
              <a:t>TRENER, KONSULTANT, WICEPREZES ZARZĄDU  BRAINSTORM GROUP 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8935E751-060E-4606-9D8A-AA6608ACAAE2}"/>
              </a:ext>
            </a:extLst>
          </p:cNvPr>
          <p:cNvSpPr txBox="1"/>
          <p:nvPr/>
        </p:nvSpPr>
        <p:spPr>
          <a:xfrm>
            <a:off x="928821" y="1898722"/>
            <a:ext cx="3757479" cy="2154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b="1" dirty="0">
                <a:solidFill>
                  <a:srgbClr val="011750"/>
                </a:solidFill>
              </a:rPr>
              <a:t>MAGISTER FILOLOGIA ANGIELSKA </a:t>
            </a:r>
            <a:r>
              <a:rPr lang="pl-PL" sz="900" dirty="0">
                <a:solidFill>
                  <a:srgbClr val="4C4C4C"/>
                </a:solidFill>
              </a:rPr>
              <a:t>– </a:t>
            </a:r>
          </a:p>
          <a:p>
            <a:r>
              <a:rPr lang="pl-PL" sz="900" dirty="0">
                <a:solidFill>
                  <a:srgbClr val="4C4C4C"/>
                </a:solidFill>
              </a:rPr>
              <a:t>Uniwersytet Jagielloński w Krakowie</a:t>
            </a:r>
          </a:p>
          <a:p>
            <a:endParaRPr lang="pl-PL" sz="300" dirty="0">
              <a:solidFill>
                <a:srgbClr val="4C4C4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900" b="1" dirty="0">
                <a:solidFill>
                  <a:srgbClr val="011750"/>
                </a:solidFill>
              </a:rPr>
              <a:t>NAUCZYCIEL JĘZYKA ANGIELSKIEGO </a:t>
            </a:r>
            <a:r>
              <a:rPr lang="pl-PL" sz="900" dirty="0">
                <a:solidFill>
                  <a:srgbClr val="4C4C4C"/>
                </a:solidFill>
              </a:rPr>
              <a:t>– </a:t>
            </a:r>
          </a:p>
          <a:p>
            <a:r>
              <a:rPr lang="pl-PL" sz="900" dirty="0">
                <a:solidFill>
                  <a:srgbClr val="4C4C4C"/>
                </a:solidFill>
              </a:rPr>
              <a:t>Uprawnienia Pedagogiczne – Wyższa Szkoła Zarządzania Marketingowego i Języków Obcych w Katowicach</a:t>
            </a:r>
          </a:p>
          <a:p>
            <a:pPr marL="171450" lvl="0" indent="-1714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pl-PL" sz="900" dirty="0">
                <a:solidFill>
                  <a:srgbClr val="4C4C4C"/>
                </a:solidFill>
              </a:rPr>
              <a:t>Kurs trenerski Brainstorm</a:t>
            </a:r>
          </a:p>
          <a:p>
            <a:pPr marL="171450" lvl="0" indent="-1714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pl-PL" sz="900" dirty="0" err="1">
                <a:solidFill>
                  <a:srgbClr val="4C4C4C"/>
                </a:solidFill>
              </a:rPr>
              <a:t>Heuresis</a:t>
            </a:r>
            <a:r>
              <a:rPr lang="pl-PL" sz="900" dirty="0">
                <a:solidFill>
                  <a:srgbClr val="4C4C4C"/>
                </a:solidFill>
              </a:rPr>
              <a:t> Szkoła Trenerów</a:t>
            </a:r>
          </a:p>
          <a:p>
            <a:pPr marL="171450" lvl="0" indent="-1714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pl-PL" sz="900" dirty="0" err="1">
                <a:solidFill>
                  <a:srgbClr val="4C4C4C"/>
                </a:solidFill>
              </a:rPr>
              <a:t>Six</a:t>
            </a:r>
            <a:r>
              <a:rPr lang="pl-PL" sz="900" dirty="0">
                <a:solidFill>
                  <a:srgbClr val="4C4C4C"/>
                </a:solidFill>
              </a:rPr>
              <a:t> Sigma Green Belt</a:t>
            </a:r>
          </a:p>
          <a:p>
            <a:pPr marL="171450" lvl="0" indent="-1714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pl-PL" sz="900" dirty="0">
                <a:solidFill>
                  <a:srgbClr val="4C4C4C"/>
                </a:solidFill>
              </a:rPr>
              <a:t>Certyfikacja ENSIZE International</a:t>
            </a:r>
          </a:p>
          <a:p>
            <a:pPr marL="171450" lvl="0" indent="-1714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pl-PL" sz="900" dirty="0" err="1">
                <a:solidFill>
                  <a:srgbClr val="4C4C4C"/>
                </a:solidFill>
              </a:rPr>
              <a:t>Introduction</a:t>
            </a:r>
            <a:r>
              <a:rPr lang="pl-PL" sz="900" dirty="0">
                <a:solidFill>
                  <a:srgbClr val="4C4C4C"/>
                </a:solidFill>
              </a:rPr>
              <a:t> To Management SPAR International (Irlandia)</a:t>
            </a:r>
          </a:p>
          <a:p>
            <a:pPr marL="171450" lvl="0" indent="-1714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pl-PL" sz="800" dirty="0">
                <a:solidFill>
                  <a:srgbClr val="4C4C4C"/>
                </a:solidFill>
              </a:rPr>
              <a:t>Szereg seminariów, konferencji i szkoleń związanych z zarządzaniem sprzedażą, zarządzaniem zespołem i obsługą Klienta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CBE9D2A6-8FFB-4501-8D98-908CDD53BC89}"/>
              </a:ext>
            </a:extLst>
          </p:cNvPr>
          <p:cNvSpPr txBox="1"/>
          <p:nvPr/>
        </p:nvSpPr>
        <p:spPr>
          <a:xfrm>
            <a:off x="913831" y="4306783"/>
            <a:ext cx="4693701" cy="2471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Doświadczenie w biznesie od 2004 r.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</a:rPr>
              <a:t>Brainstorm Group (Wiceprezes Zarządu, Dyrektor Sprzedaży, Trener, Konsultant)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</a:rPr>
              <a:t>Brainstorm </a:t>
            </a:r>
            <a:r>
              <a:rPr lang="pl-PL" sz="700" dirty="0" err="1">
                <a:solidFill>
                  <a:srgbClr val="4C4C4C"/>
                </a:solidFill>
              </a:rPr>
              <a:t>Academy</a:t>
            </a:r>
            <a:r>
              <a:rPr lang="pl-PL" sz="700" dirty="0">
                <a:solidFill>
                  <a:srgbClr val="4C4C4C"/>
                </a:solidFill>
              </a:rPr>
              <a:t> (Członek Rady Nadzorczej)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 err="1">
                <a:solidFill>
                  <a:srgbClr val="4C4C4C"/>
                </a:solidFill>
              </a:rPr>
              <a:t>Ennistymon</a:t>
            </a:r>
            <a:r>
              <a:rPr lang="pl-PL" sz="700" dirty="0">
                <a:solidFill>
                  <a:srgbClr val="4C4C4C"/>
                </a:solidFill>
              </a:rPr>
              <a:t>, Irlandia, </a:t>
            </a:r>
            <a:r>
              <a:rPr lang="pl-PL" sz="700" dirty="0" err="1">
                <a:solidFill>
                  <a:srgbClr val="4C4C4C"/>
                </a:solidFill>
              </a:rPr>
              <a:t>Fitzpatrick’s</a:t>
            </a:r>
            <a:r>
              <a:rPr lang="pl-PL" sz="700" dirty="0">
                <a:solidFill>
                  <a:srgbClr val="4C4C4C"/>
                </a:solidFill>
              </a:rPr>
              <a:t> </a:t>
            </a:r>
            <a:r>
              <a:rPr lang="pl-PL" sz="700" dirty="0" err="1">
                <a:solidFill>
                  <a:srgbClr val="4C4C4C"/>
                </a:solidFill>
              </a:rPr>
              <a:t>SuperValu</a:t>
            </a:r>
            <a:r>
              <a:rPr lang="pl-PL" sz="700" dirty="0">
                <a:solidFill>
                  <a:srgbClr val="4C4C4C"/>
                </a:solidFill>
              </a:rPr>
              <a:t> Supermarket  (Manager Działu </a:t>
            </a:r>
            <a:r>
              <a:rPr lang="pl-PL" sz="700" dirty="0" err="1">
                <a:solidFill>
                  <a:srgbClr val="4C4C4C"/>
                </a:solidFill>
              </a:rPr>
              <a:t>Fruit&amp;Veg</a:t>
            </a:r>
            <a:r>
              <a:rPr lang="pl-PL" sz="700" dirty="0">
                <a:solidFill>
                  <a:srgbClr val="4C4C4C"/>
                </a:solidFill>
              </a:rPr>
              <a:t>, Trener wewnętrzny)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 err="1">
                <a:solidFill>
                  <a:srgbClr val="4C4C4C"/>
                </a:solidFill>
              </a:rPr>
              <a:t>Ennistymon</a:t>
            </a:r>
            <a:r>
              <a:rPr lang="pl-PL" sz="700" dirty="0">
                <a:solidFill>
                  <a:srgbClr val="4C4C4C"/>
                </a:solidFill>
              </a:rPr>
              <a:t>, Irlandia, </a:t>
            </a:r>
            <a:r>
              <a:rPr lang="pl-PL" sz="700" dirty="0" err="1">
                <a:solidFill>
                  <a:srgbClr val="4C4C4C"/>
                </a:solidFill>
              </a:rPr>
              <a:t>Haugh’s</a:t>
            </a:r>
            <a:r>
              <a:rPr lang="pl-PL" sz="700" dirty="0">
                <a:solidFill>
                  <a:srgbClr val="4C4C4C"/>
                </a:solidFill>
              </a:rPr>
              <a:t> </a:t>
            </a:r>
            <a:r>
              <a:rPr lang="pl-PL" sz="700" dirty="0" err="1">
                <a:solidFill>
                  <a:srgbClr val="4C4C4C"/>
                </a:solidFill>
              </a:rPr>
              <a:t>Spar</a:t>
            </a:r>
            <a:r>
              <a:rPr lang="pl-PL" sz="700" dirty="0">
                <a:solidFill>
                  <a:srgbClr val="4C4C4C"/>
                </a:solidFill>
              </a:rPr>
              <a:t> Food Supermarket (Assistant Manager)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 err="1">
                <a:solidFill>
                  <a:srgbClr val="4C4C4C"/>
                </a:solidFill>
              </a:rPr>
              <a:t>Geant</a:t>
            </a:r>
            <a:r>
              <a:rPr lang="pl-PL" sz="700" dirty="0">
                <a:solidFill>
                  <a:srgbClr val="4C4C4C"/>
                </a:solidFill>
              </a:rPr>
              <a:t> Kredyt (Specjalista ds. Sprzedaży Kredytowych Kart Lojalnościowych/ Doradca Klienta)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 err="1">
                <a:solidFill>
                  <a:srgbClr val="4C4C4C"/>
                </a:solidFill>
              </a:rPr>
              <a:t>Topart</a:t>
            </a:r>
            <a:r>
              <a:rPr lang="pl-PL" sz="700" dirty="0">
                <a:solidFill>
                  <a:srgbClr val="4C4C4C"/>
                </a:solidFill>
              </a:rPr>
              <a:t> Sopot (Konferansjer, Animator)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700" dirty="0">
                <a:solidFill>
                  <a:srgbClr val="4C4C4C"/>
                </a:solidFill>
              </a:rPr>
              <a:t>Teatr EPTY-A  (Aktor, Animator)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00" b="1" dirty="0">
                <a:solidFill>
                  <a:srgbClr val="4C4C4C"/>
                </a:solidFill>
              </a:rPr>
              <a:t>Doświadczenie w prowadzeniu szkoleń od 2005 r.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00" b="1" dirty="0">
                <a:solidFill>
                  <a:srgbClr val="4C4C4C"/>
                </a:solidFill>
              </a:rPr>
              <a:t>Doświadczenie w doradztwie od 2008 r.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00" b="1" dirty="0">
                <a:solidFill>
                  <a:srgbClr val="4C4C4C"/>
                </a:solidFill>
              </a:rPr>
              <a:t>Zrealizował ponad 1000 dni szkoleniowych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700" b="1" dirty="0">
                <a:solidFill>
                  <a:srgbClr val="4C4C4C"/>
                </a:solidFill>
              </a:rPr>
              <a:t>W sprzedaży od 2004 r.</a:t>
            </a:r>
          </a:p>
          <a:p>
            <a:pPr>
              <a:lnSpc>
                <a:spcPct val="150000"/>
              </a:lnSpc>
            </a:pPr>
            <a:endParaRPr lang="pl-PL" sz="800" b="1" dirty="0"/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D6C4DD9-84AB-4653-A6F1-F219AA8838D6}"/>
              </a:ext>
            </a:extLst>
          </p:cNvPr>
          <p:cNvSpPr txBox="1"/>
          <p:nvPr/>
        </p:nvSpPr>
        <p:spPr>
          <a:xfrm>
            <a:off x="8390476" y="1089307"/>
            <a:ext cx="3300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Prowadzenie spotkań organizacja pracy w zespołach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Przywództwo i Zarządzanie Zespołem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Zarządzanie zmianą i wdrażanie zmian w organizacjach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Optymalizacja procesów biznesowych (sprzedaż, zakupy, komunikacja wewnętrzna miedzy IT i pozostałymi działami)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Zarządzanie zespołami projektowymi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dirty="0">
                <a:solidFill>
                  <a:srgbClr val="4C4C4C"/>
                </a:solidFill>
              </a:rPr>
              <a:t>Negocjacje handlowe i zakupowe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800" b="1" dirty="0">
                <a:solidFill>
                  <a:srgbClr val="4C4C4C"/>
                </a:solidFill>
              </a:rPr>
              <a:t>Sztuka prezentacji i wystąpień publicznych</a:t>
            </a:r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CB14FF46-9D2B-4077-9E27-3647BC9CBDD3}"/>
              </a:ext>
            </a:extLst>
          </p:cNvPr>
          <p:cNvSpPr txBox="1"/>
          <p:nvPr/>
        </p:nvSpPr>
        <p:spPr>
          <a:xfrm>
            <a:off x="8377239" y="3057085"/>
            <a:ext cx="3593781" cy="3472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700" dirty="0" err="1">
                <a:solidFill>
                  <a:srgbClr val="4C4C4C"/>
                </a:solidFill>
              </a:rPr>
              <a:t>Abener</a:t>
            </a:r>
            <a:r>
              <a:rPr lang="pl-PL" sz="700" dirty="0">
                <a:solidFill>
                  <a:srgbClr val="4C4C4C"/>
                </a:solidFill>
              </a:rPr>
              <a:t> Energia, ARIMR Oddziały Pomorski i Podkarpacki, Allianz, AMS, AON Hewitt, </a:t>
            </a:r>
            <a:r>
              <a:rPr lang="pl-PL" sz="700" dirty="0" err="1">
                <a:solidFill>
                  <a:srgbClr val="4C4C4C"/>
                </a:solidFill>
              </a:rPr>
              <a:t>Arkus</a:t>
            </a:r>
            <a:r>
              <a:rPr lang="pl-PL" sz="700" dirty="0">
                <a:solidFill>
                  <a:srgbClr val="4C4C4C"/>
                </a:solidFill>
              </a:rPr>
              <a:t> &amp; Romet Group, </a:t>
            </a:r>
            <a:r>
              <a:rPr lang="pl-PL" sz="700" dirty="0" err="1">
                <a:solidFill>
                  <a:srgbClr val="4C4C4C"/>
                </a:solidFill>
              </a:rPr>
              <a:t>Autopartner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Axa</a:t>
            </a:r>
            <a:r>
              <a:rPr lang="pl-PL" sz="700" dirty="0">
                <a:solidFill>
                  <a:srgbClr val="4C4C4C"/>
                </a:solidFill>
              </a:rPr>
              <a:t> Assistance, Bank BGŻ BNP </a:t>
            </a:r>
            <a:r>
              <a:rPr lang="pl-PL" sz="700" dirty="0" err="1">
                <a:solidFill>
                  <a:srgbClr val="4C4C4C"/>
                </a:solidFill>
              </a:rPr>
              <a:t>Paribas</a:t>
            </a:r>
            <a:r>
              <a:rPr lang="pl-PL" sz="700" dirty="0">
                <a:solidFill>
                  <a:srgbClr val="4C4C4C"/>
                </a:solidFill>
              </a:rPr>
              <a:t>, Beryl </a:t>
            </a:r>
            <a:r>
              <a:rPr lang="pl-PL" sz="700" dirty="0" err="1">
                <a:solidFill>
                  <a:srgbClr val="4C4C4C"/>
                </a:solidFill>
              </a:rPr>
              <a:t>Med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Bolix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Brembo</a:t>
            </a:r>
            <a:r>
              <a:rPr lang="pl-PL" sz="700" dirty="0">
                <a:solidFill>
                  <a:srgbClr val="4C4C4C"/>
                </a:solidFill>
              </a:rPr>
              <a:t>, Business </a:t>
            </a:r>
            <a:r>
              <a:rPr lang="pl-PL" sz="700" dirty="0" err="1">
                <a:solidFill>
                  <a:srgbClr val="4C4C4C"/>
                </a:solidFill>
              </a:rPr>
              <a:t>Lease</a:t>
            </a:r>
            <a:r>
              <a:rPr lang="pl-PL" sz="700" dirty="0">
                <a:solidFill>
                  <a:srgbClr val="4C4C4C"/>
                </a:solidFill>
              </a:rPr>
              <a:t>, CISOWIANKA, Cersanit, Cisco, Colgate Palmolive, Deloitte, Kronospan, ES System K, </a:t>
            </a:r>
            <a:r>
              <a:rPr lang="pl-PL" sz="700" dirty="0" err="1">
                <a:solidFill>
                  <a:srgbClr val="4C4C4C"/>
                </a:solidFill>
              </a:rPr>
              <a:t>Elamed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El-Sigma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Epam</a:t>
            </a:r>
            <a:r>
              <a:rPr lang="pl-PL" sz="700" dirty="0">
                <a:solidFill>
                  <a:srgbClr val="4C4C4C"/>
                </a:solidFill>
              </a:rPr>
              <a:t> Systems, EQ System, </a:t>
            </a:r>
            <a:r>
              <a:rPr lang="pl-PL" sz="700" dirty="0" err="1">
                <a:solidFill>
                  <a:srgbClr val="4C4C4C"/>
                </a:solidFill>
              </a:rPr>
              <a:t>eService</a:t>
            </a:r>
            <a:r>
              <a:rPr lang="pl-PL" sz="700" dirty="0">
                <a:solidFill>
                  <a:srgbClr val="4C4C4C"/>
                </a:solidFill>
              </a:rPr>
              <a:t>, ESAB, </a:t>
            </a:r>
            <a:r>
              <a:rPr lang="pl-PL" sz="700" dirty="0" err="1">
                <a:solidFill>
                  <a:srgbClr val="4C4C4C"/>
                </a:solidFill>
              </a:rPr>
              <a:t>Eurest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Exatel</a:t>
            </a:r>
            <a:r>
              <a:rPr lang="pl-PL" sz="700" dirty="0">
                <a:solidFill>
                  <a:srgbClr val="4C4C4C"/>
                </a:solidFill>
              </a:rPr>
              <a:t>, EZT, Śnieżka, FINAL S.A., </a:t>
            </a:r>
            <a:r>
              <a:rPr lang="pl-PL" sz="700" dirty="0" err="1">
                <a:solidFill>
                  <a:srgbClr val="4C4C4C"/>
                </a:solidFill>
              </a:rPr>
              <a:t>Fega</a:t>
            </a:r>
            <a:r>
              <a:rPr lang="pl-PL" sz="700" dirty="0">
                <a:solidFill>
                  <a:srgbClr val="4C4C4C"/>
                </a:solidFill>
              </a:rPr>
              <a:t>, Fortum Power And </a:t>
            </a:r>
            <a:r>
              <a:rPr lang="pl-PL" sz="700" dirty="0" err="1">
                <a:solidFill>
                  <a:srgbClr val="4C4C4C"/>
                </a:solidFill>
              </a:rPr>
              <a:t>Heat</a:t>
            </a:r>
            <a:r>
              <a:rPr lang="pl-PL" sz="700" dirty="0">
                <a:solidFill>
                  <a:srgbClr val="4C4C4C"/>
                </a:solidFill>
              </a:rPr>
              <a:t>, Fujitsu, Generali Finanse, GWSH, Zakłady Azotowe Puławy, Grupa Onet.pl, </a:t>
            </a:r>
            <a:r>
              <a:rPr lang="pl-PL" sz="700" dirty="0" err="1">
                <a:solidFill>
                  <a:srgbClr val="4C4C4C"/>
                </a:solidFill>
              </a:rPr>
              <a:t>Handlopex</a:t>
            </a:r>
            <a:r>
              <a:rPr lang="pl-PL" sz="700" dirty="0">
                <a:solidFill>
                  <a:srgbClr val="4C4C4C"/>
                </a:solidFill>
              </a:rPr>
              <a:t>, Hewitt </a:t>
            </a:r>
            <a:r>
              <a:rPr lang="pl-PL" sz="700" dirty="0" err="1">
                <a:solidFill>
                  <a:srgbClr val="4C4C4C"/>
                </a:solidFill>
              </a:rPr>
              <a:t>Associates</a:t>
            </a:r>
            <a:r>
              <a:rPr lang="pl-PL" sz="700" dirty="0">
                <a:solidFill>
                  <a:srgbClr val="4C4C4C"/>
                </a:solidFill>
              </a:rPr>
              <a:t>, HP, Huta Pokój S.A., Hubert Burda Media, Huta Pokój, IKEA, </a:t>
            </a:r>
            <a:r>
              <a:rPr lang="pl-PL" sz="700" dirty="0" err="1">
                <a:solidFill>
                  <a:srgbClr val="4C4C4C"/>
                </a:solidFill>
              </a:rPr>
              <a:t>Infosys</a:t>
            </a:r>
            <a:r>
              <a:rPr lang="pl-PL" sz="700" dirty="0">
                <a:solidFill>
                  <a:srgbClr val="4C4C4C"/>
                </a:solidFill>
              </a:rPr>
              <a:t> BPO, ING Usługi Finansowe, ISPIK, IZOHAN, JSW, JOINCO, Kompania Piwowarska, Krosno Glass S.A., Leroy Merlin, </a:t>
            </a:r>
            <a:r>
              <a:rPr lang="pl-PL" sz="700" dirty="0" err="1">
                <a:solidFill>
                  <a:srgbClr val="4C4C4C"/>
                </a:solidFill>
              </a:rPr>
              <a:t>Libru</a:t>
            </a:r>
            <a:r>
              <a:rPr lang="pl-PL" sz="700" dirty="0">
                <a:solidFill>
                  <a:srgbClr val="4C4C4C"/>
                </a:solidFill>
              </a:rPr>
              <a:t> Sea, </a:t>
            </a:r>
            <a:r>
              <a:rPr lang="pl-PL" sz="700" dirty="0" err="1">
                <a:solidFill>
                  <a:srgbClr val="4C4C4C"/>
                </a:solidFill>
              </a:rPr>
              <a:t>Lionbridge</a:t>
            </a:r>
            <a:r>
              <a:rPr lang="pl-PL" sz="700" dirty="0">
                <a:solidFill>
                  <a:srgbClr val="4C4C4C"/>
                </a:solidFill>
              </a:rPr>
              <a:t>, Ministerstwo Rozwoju Regionalnego, Media Saturn, MERCER, MEGA S.A., MACO, </a:t>
            </a:r>
            <a:r>
              <a:rPr lang="pl-PL" sz="700" dirty="0" err="1">
                <a:solidFill>
                  <a:srgbClr val="4C4C4C"/>
                </a:solidFill>
              </a:rPr>
              <a:t>Nordfarm</a:t>
            </a:r>
            <a:r>
              <a:rPr lang="pl-PL" sz="700" dirty="0">
                <a:solidFill>
                  <a:srgbClr val="4C4C4C"/>
                </a:solidFill>
              </a:rPr>
              <a:t>, Nowe Miasto, OBI, Operator Logistyczny Paliw Płynnych, </a:t>
            </a:r>
            <a:r>
              <a:rPr lang="pl-PL" sz="700" dirty="0" err="1">
                <a:solidFill>
                  <a:srgbClr val="4C4C4C"/>
                </a:solidFill>
              </a:rPr>
              <a:t>Oras</a:t>
            </a:r>
            <a:r>
              <a:rPr lang="pl-PL" sz="700" dirty="0">
                <a:solidFill>
                  <a:srgbClr val="4C4C4C"/>
                </a:solidFill>
              </a:rPr>
              <a:t> Olesno, Partner XXI, Philips Polska, PKO, Polska Agencja Prasowa, Polskapresse, Pol-</a:t>
            </a:r>
            <a:r>
              <a:rPr lang="pl-PL" sz="700" dirty="0" err="1">
                <a:solidFill>
                  <a:srgbClr val="4C4C4C"/>
                </a:solidFill>
              </a:rPr>
              <a:t>Skone</a:t>
            </a:r>
            <a:r>
              <a:rPr lang="pl-PL" sz="700" dirty="0">
                <a:solidFill>
                  <a:srgbClr val="4C4C4C"/>
                </a:solidFill>
              </a:rPr>
              <a:t>, PZU, Politechnika Warszawska, </a:t>
            </a:r>
            <a:r>
              <a:rPr lang="pl-PL" sz="700" dirty="0" err="1">
                <a:solidFill>
                  <a:srgbClr val="4C4C4C"/>
                </a:solidFill>
              </a:rPr>
              <a:t>Praktiker</a:t>
            </a:r>
            <a:r>
              <a:rPr lang="pl-PL" sz="700" dirty="0">
                <a:solidFill>
                  <a:srgbClr val="4C4C4C"/>
                </a:solidFill>
              </a:rPr>
              <a:t>, PTE, PUP Ruda Śląska, Sanitec Koło, Rolls-</a:t>
            </a:r>
            <a:r>
              <a:rPr lang="pl-PL" sz="700" dirty="0" err="1">
                <a:solidFill>
                  <a:srgbClr val="4C4C4C"/>
                </a:solidFill>
              </a:rPr>
              <a:t>Royce</a:t>
            </a:r>
            <a:r>
              <a:rPr lang="pl-PL" sz="700" dirty="0">
                <a:solidFill>
                  <a:srgbClr val="4C4C4C"/>
                </a:solidFill>
              </a:rPr>
              <a:t>, Sąd Okręgowy w Warszawie, SCA </a:t>
            </a:r>
            <a:r>
              <a:rPr lang="pl-PL" sz="700" dirty="0" err="1">
                <a:solidFill>
                  <a:srgbClr val="4C4C4C"/>
                </a:solidFill>
              </a:rPr>
              <a:t>Hygiene</a:t>
            </a:r>
            <a:r>
              <a:rPr lang="pl-PL" sz="700" dirty="0">
                <a:solidFill>
                  <a:srgbClr val="4C4C4C"/>
                </a:solidFill>
              </a:rPr>
              <a:t> Products, Selgros, </a:t>
            </a:r>
            <a:r>
              <a:rPr lang="pl-PL" sz="700" dirty="0" err="1">
                <a:solidFill>
                  <a:srgbClr val="4C4C4C"/>
                </a:solidFill>
              </a:rPr>
              <a:t>Selvita</a:t>
            </a:r>
            <a:r>
              <a:rPr lang="pl-PL" sz="700" dirty="0">
                <a:solidFill>
                  <a:srgbClr val="4C4C4C"/>
                </a:solidFill>
              </a:rPr>
              <a:t> S.A., </a:t>
            </a:r>
            <a:r>
              <a:rPr lang="pl-PL" sz="700" dirty="0" err="1">
                <a:solidFill>
                  <a:srgbClr val="4C4C4C"/>
                </a:solidFill>
              </a:rPr>
              <a:t>Silgan</a:t>
            </a:r>
            <a:r>
              <a:rPr lang="pl-PL" sz="700" dirty="0">
                <a:solidFill>
                  <a:srgbClr val="4C4C4C"/>
                </a:solidFill>
              </a:rPr>
              <a:t> White Cap, </a:t>
            </a:r>
            <a:r>
              <a:rPr lang="pl-PL" sz="700" dirty="0" err="1">
                <a:solidFill>
                  <a:srgbClr val="4C4C4C"/>
                </a:solidFill>
              </a:rPr>
              <a:t>South</a:t>
            </a:r>
            <a:r>
              <a:rPr lang="pl-PL" sz="700" dirty="0">
                <a:solidFill>
                  <a:srgbClr val="4C4C4C"/>
                </a:solidFill>
              </a:rPr>
              <a:t> Western Business, Tauron, S&amp;T, Telekomunikacja Wielkopolska, </a:t>
            </a:r>
            <a:r>
              <a:rPr lang="pl-PL" sz="700" dirty="0" err="1">
                <a:solidFill>
                  <a:srgbClr val="4C4C4C"/>
                </a:solidFill>
              </a:rPr>
              <a:t>Torex</a:t>
            </a:r>
            <a:r>
              <a:rPr lang="pl-PL" sz="700" dirty="0">
                <a:solidFill>
                  <a:srgbClr val="4C4C4C"/>
                </a:solidFill>
              </a:rPr>
              <a:t>, </a:t>
            </a:r>
            <a:r>
              <a:rPr lang="pl-PL" sz="700" dirty="0" err="1">
                <a:solidFill>
                  <a:srgbClr val="4C4C4C"/>
                </a:solidFill>
              </a:rPr>
              <a:t>Transition</a:t>
            </a:r>
            <a:r>
              <a:rPr lang="pl-PL" sz="700" dirty="0">
                <a:solidFill>
                  <a:srgbClr val="4C4C4C"/>
                </a:solidFill>
              </a:rPr>
              <a:t> Technologies, </a:t>
            </a:r>
            <a:r>
              <a:rPr lang="pl-PL" sz="700" dirty="0" err="1">
                <a:solidFill>
                  <a:srgbClr val="4C4C4C"/>
                </a:solidFill>
              </a:rPr>
              <a:t>TUnŻ</a:t>
            </a:r>
            <a:r>
              <a:rPr lang="pl-PL" sz="700" dirty="0">
                <a:solidFill>
                  <a:srgbClr val="4C4C4C"/>
                </a:solidFill>
              </a:rPr>
              <a:t> Warta, Uczelnia Łazarskiego, </a:t>
            </a:r>
            <a:r>
              <a:rPr lang="pl-PL" sz="700" dirty="0" err="1">
                <a:solidFill>
                  <a:srgbClr val="4C4C4C"/>
                </a:solidFill>
              </a:rPr>
              <a:t>Unibep</a:t>
            </a:r>
            <a:r>
              <a:rPr lang="pl-PL" sz="700" dirty="0">
                <a:solidFill>
                  <a:srgbClr val="4C4C4C"/>
                </a:solidFill>
              </a:rPr>
              <a:t>, Uniwersytet Ekonomiczny w Krakowie, COMARCH, Uniwersytet Ekonomiczny we Wrocławiu, Uniwersytet Jagielloński, Urząd Marszałkowski woj. Warmińsko-Mazurskiego, Urząd Miasta w Tychach, Urząd Miasta Krakowa, Uniwersytet Ekonomiczny w Katowicach, Województwo Łódzkie, Województwo Małopolskie, </a:t>
            </a:r>
            <a:r>
              <a:rPr lang="pl-PL" sz="700" dirty="0" err="1">
                <a:solidFill>
                  <a:srgbClr val="4C4C4C"/>
                </a:solidFill>
              </a:rPr>
              <a:t>Zentis</a:t>
            </a:r>
            <a:r>
              <a:rPr lang="pl-PL" sz="700" dirty="0">
                <a:solidFill>
                  <a:srgbClr val="4C4C4C"/>
                </a:solidFill>
              </a:rPr>
              <a:t> Polska, ZM Progress, ZUS</a:t>
            </a:r>
          </a:p>
        </p:txBody>
      </p:sp>
      <p:pic>
        <p:nvPicPr>
          <p:cNvPr id="112" name="Obraz 111">
            <a:hlinkClick r:id="rId3"/>
            <a:extLst>
              <a:ext uri="{FF2B5EF4-FFF2-40B4-BE49-F238E27FC236}">
                <a16:creationId xmlns:a16="http://schemas.microsoft.com/office/drawing/2014/main" id="{4637CA62-8DD7-4202-B829-858B637EC3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6378" y="89691"/>
            <a:ext cx="670385" cy="736560"/>
          </a:xfrm>
          <a:prstGeom prst="rect">
            <a:avLst/>
          </a:prstGeom>
        </p:spPr>
      </p:pic>
      <p:sp>
        <p:nvSpPr>
          <p:cNvPr id="28" name="pole tekstowe 27">
            <a:hlinkClick r:id="rId3"/>
            <a:extLst>
              <a:ext uri="{FF2B5EF4-FFF2-40B4-BE49-F238E27FC236}">
                <a16:creationId xmlns:a16="http://schemas.microsoft.com/office/drawing/2014/main" id="{CBD2C13B-98A4-49F9-9268-1F45304A6F47}"/>
              </a:ext>
            </a:extLst>
          </p:cNvPr>
          <p:cNvSpPr txBox="1"/>
          <p:nvPr/>
        </p:nvSpPr>
        <p:spPr>
          <a:xfrm>
            <a:off x="9118121" y="376328"/>
            <a:ext cx="2284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63160E"/>
                </a:solidFill>
                <a:effectLst/>
                <a:uLnTx/>
                <a:uFillTx/>
                <a:ea typeface="+mn-ea"/>
                <a:cs typeface="+mn-cs"/>
              </a:rPr>
              <a:t>ZOBACZ WIZYTÓWKĘ VIDEO</a:t>
            </a:r>
          </a:p>
        </p:txBody>
      </p:sp>
    </p:spTree>
    <p:extLst>
      <p:ext uri="{BB962C8B-B14F-4D97-AF65-F5344CB8AC3E}">
        <p14:creationId xmlns:p14="http://schemas.microsoft.com/office/powerpoint/2010/main" val="244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5">
      <a:majorFont>
        <a:latin typeface="Rajdhani"/>
        <a:ea typeface=""/>
        <a:cs typeface=""/>
      </a:majorFont>
      <a:minorFont>
        <a:latin typeface="Bai Jamjuree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7038</TotalTime>
  <Words>565</Words>
  <Application>Microsoft Office PowerPoint</Application>
  <PresentationFormat>Panoramiczny</PresentationFormat>
  <Paragraphs>40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Bai Jamjuree</vt:lpstr>
      <vt:lpstr>Rajdhani</vt:lpstr>
      <vt:lpstr>Wingdings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 Group</dc:title>
  <dc:creator>MM</dc:creator>
  <cp:lastModifiedBy>Niczewska Agnieszka</cp:lastModifiedBy>
  <cp:revision>377</cp:revision>
  <cp:lastPrinted>2019-11-13T10:18:04Z</cp:lastPrinted>
  <dcterms:created xsi:type="dcterms:W3CDTF">2018-11-22T09:59:02Z</dcterms:created>
  <dcterms:modified xsi:type="dcterms:W3CDTF">2023-08-03T12:22:30Z</dcterms:modified>
</cp:coreProperties>
</file>